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5" r:id="rId9"/>
    <p:sldId id="267" r:id="rId10"/>
    <p:sldId id="264" r:id="rId11"/>
    <p:sldId id="26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ls Lamers" initials="NL" lastIdx="1" clrIdx="0">
    <p:extLst>
      <p:ext uri="{19B8F6BF-5375-455C-9EA6-DF929625EA0E}">
        <p15:presenceInfo xmlns:p15="http://schemas.microsoft.com/office/powerpoint/2012/main" userId="S-1-5-21-2872887437-2056297528-774259321-1208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jl, thema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471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144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4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3889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4010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130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30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9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4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6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8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7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6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5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0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E59FD0C-5451-4CA0-86AF-E70AE3279989}" type="datetimeFigureOut">
              <a:rPr lang="en-US" smtClean="0"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VeVa</a:t>
            </a:r>
            <a:r>
              <a:rPr lang="nl-N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GROP  Praktijkoefendagen (POD)</a:t>
            </a:r>
            <a:endParaRPr lang="nl-NL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Tijdelijke aanduiding voor afbeelding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82" y="1577458"/>
            <a:ext cx="3280974" cy="3941599"/>
          </a:xfrm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400" b="1" i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Lesson  – Radio communications in English</a:t>
            </a:r>
            <a:endParaRPr lang="en-GB" sz="2400" b="1" i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8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28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4944" y="361681"/>
            <a:ext cx="7978268" cy="1371600"/>
          </a:xfrm>
        </p:spPr>
        <p:txBody>
          <a:bodyPr>
            <a:normAutofit/>
          </a:bodyPr>
          <a:lstStyle/>
          <a:p>
            <a:r>
              <a:rPr lang="nl-NL" sz="3200" b="1" dirty="0" err="1" smtClean="0"/>
              <a:t>What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if</a:t>
            </a:r>
            <a:r>
              <a:rPr lang="nl-NL" sz="3200" b="1" dirty="0" smtClean="0"/>
              <a:t> we </a:t>
            </a:r>
            <a:r>
              <a:rPr lang="nl-NL" sz="3200" b="1" dirty="0" err="1" smtClean="0"/>
              <a:t>would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find</a:t>
            </a:r>
            <a:r>
              <a:rPr lang="nl-NL" sz="3200" b="1" dirty="0" smtClean="0"/>
              <a:t> </a:t>
            </a:r>
            <a:r>
              <a:rPr lang="nl-NL" sz="3200" b="1" u="sng" dirty="0" err="1" smtClean="0"/>
              <a:t>this</a:t>
            </a:r>
            <a:r>
              <a:rPr lang="nl-NL" sz="3200" b="1" dirty="0" smtClean="0"/>
              <a:t> in </a:t>
            </a:r>
            <a:r>
              <a:rPr lang="nl-NL" sz="3200" b="1" u="sng" dirty="0" err="1" smtClean="0"/>
              <a:t>this</a:t>
            </a:r>
            <a:r>
              <a:rPr lang="nl-NL" sz="3200" b="1" dirty="0" smtClean="0"/>
              <a:t> classroom?</a:t>
            </a:r>
            <a:endParaRPr lang="nl-NL" sz="3200" b="1" dirty="0"/>
          </a:p>
        </p:txBody>
      </p:sp>
      <p:pic>
        <p:nvPicPr>
          <p:cNvPr id="6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.hswstatic.com/gif/ied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967" y="2463345"/>
            <a:ext cx="2696484" cy="305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0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2543" y="228600"/>
            <a:ext cx="8053162" cy="1371600"/>
          </a:xfrm>
        </p:spPr>
        <p:txBody>
          <a:bodyPr/>
          <a:lstStyle/>
          <a:p>
            <a:r>
              <a:rPr lang="nl-NL" b="1" dirty="0" err="1"/>
              <a:t>What</a:t>
            </a:r>
            <a:r>
              <a:rPr lang="nl-NL" b="1" dirty="0"/>
              <a:t> </a:t>
            </a:r>
            <a:r>
              <a:rPr lang="nl-NL" b="1" dirty="0" err="1"/>
              <a:t>if</a:t>
            </a:r>
            <a:r>
              <a:rPr lang="nl-NL" b="1" dirty="0"/>
              <a:t> we </a:t>
            </a:r>
            <a:r>
              <a:rPr lang="nl-NL" b="1" dirty="0" err="1"/>
              <a:t>would</a:t>
            </a:r>
            <a:r>
              <a:rPr lang="nl-NL" b="1" dirty="0"/>
              <a:t> </a:t>
            </a:r>
            <a:r>
              <a:rPr lang="nl-NL" b="1" dirty="0" err="1"/>
              <a:t>find</a:t>
            </a:r>
            <a:r>
              <a:rPr lang="nl-NL" b="1" dirty="0"/>
              <a:t> </a:t>
            </a:r>
            <a:r>
              <a:rPr lang="nl-NL" b="1" u="sng" dirty="0" err="1" smtClean="0"/>
              <a:t>this</a:t>
            </a:r>
            <a:r>
              <a:rPr lang="nl-NL" b="1" dirty="0" smtClean="0"/>
              <a:t> </a:t>
            </a:r>
            <a:r>
              <a:rPr lang="nl-NL" b="1" u="sng" dirty="0" smtClean="0"/>
              <a:t>at the </a:t>
            </a:r>
            <a:r>
              <a:rPr lang="nl-NL" b="1" u="sng" dirty="0" err="1" smtClean="0"/>
              <a:t>reception</a:t>
            </a:r>
            <a:r>
              <a:rPr lang="nl-NL" b="1" dirty="0" smtClean="0"/>
              <a:t>?</a:t>
            </a:r>
            <a:endParaRPr lang="en-GB" dirty="0"/>
          </a:p>
        </p:txBody>
      </p:sp>
      <p:pic>
        <p:nvPicPr>
          <p:cNvPr id="2050" name="Picture 2" descr="http://www.gunsforfilm.com/photo_gallery/OTHER%20WEAPONS%20AND%20GEAR/slides/Rocket%20Launcher,%20RPG-7%20dummy,%20NON%20FI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4" y="3314698"/>
            <a:ext cx="43815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723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err="1" smtClean="0"/>
              <a:t>Today’s</a:t>
            </a:r>
            <a:r>
              <a:rPr lang="nl-NL" sz="3200" dirty="0" smtClean="0"/>
              <a:t> </a:t>
            </a:r>
            <a:r>
              <a:rPr lang="nl-NL" sz="3200" dirty="0" err="1" smtClean="0"/>
              <a:t>lesson</a:t>
            </a:r>
            <a:r>
              <a:rPr lang="nl-NL" sz="3200" dirty="0" smtClean="0"/>
              <a:t> </a:t>
            </a:r>
            <a:r>
              <a:rPr lang="nl-NL" sz="3200" dirty="0" err="1" smtClean="0"/>
              <a:t>will</a:t>
            </a:r>
            <a:r>
              <a:rPr lang="nl-NL" sz="3200" dirty="0" smtClean="0"/>
              <a:t> </a:t>
            </a:r>
            <a:r>
              <a:rPr lang="nl-NL" sz="3200" dirty="0" err="1" smtClean="0"/>
              <a:t>be</a:t>
            </a:r>
            <a:r>
              <a:rPr lang="nl-NL" sz="3200" dirty="0" smtClean="0"/>
              <a:t> </a:t>
            </a:r>
            <a:r>
              <a:rPr lang="nl-NL" sz="3200" dirty="0" err="1" smtClean="0"/>
              <a:t>about</a:t>
            </a:r>
            <a:r>
              <a:rPr lang="nl-NL" sz="3200" dirty="0" smtClean="0"/>
              <a:t> </a:t>
            </a:r>
            <a:r>
              <a:rPr lang="nl-NL" sz="3200" b="1" i="1" dirty="0" smtClean="0"/>
              <a:t>radio </a:t>
            </a:r>
            <a:r>
              <a:rPr lang="nl-NL" sz="3200" b="1" i="1" dirty="0" err="1" smtClean="0"/>
              <a:t>communications</a:t>
            </a:r>
            <a:endParaRPr lang="nl-NL" sz="3200" b="1" i="1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>
          <a:xfrm>
            <a:off x="1482723" y="3124199"/>
            <a:ext cx="5788933" cy="1828800"/>
          </a:xfrm>
        </p:spPr>
        <p:txBody>
          <a:bodyPr>
            <a:normAutofit/>
          </a:bodyPr>
          <a:lstStyle/>
          <a:p>
            <a:r>
              <a:rPr lang="nl-NL" sz="2400" b="1" i="1" u="sng" dirty="0" smtClean="0">
                <a:solidFill>
                  <a:srgbClr val="0070C0"/>
                </a:solidFill>
              </a:rPr>
              <a:t>How </a:t>
            </a:r>
            <a:r>
              <a:rPr lang="nl-NL" sz="2400" b="1" i="1" u="sng" dirty="0" err="1" smtClean="0">
                <a:solidFill>
                  <a:srgbClr val="0070C0"/>
                </a:solidFill>
              </a:rPr>
              <a:t>to</a:t>
            </a:r>
            <a:r>
              <a:rPr lang="nl-NL" sz="2400" b="1" i="1" u="sng" dirty="0" smtClean="0">
                <a:solidFill>
                  <a:srgbClr val="0070C0"/>
                </a:solidFill>
              </a:rPr>
              <a:t> report </a:t>
            </a:r>
            <a:r>
              <a:rPr lang="nl-NL" sz="2400" b="1" i="1" u="sng" dirty="0" err="1" smtClean="0">
                <a:solidFill>
                  <a:srgbClr val="0070C0"/>
                </a:solidFill>
              </a:rPr>
              <a:t>to</a:t>
            </a:r>
            <a:r>
              <a:rPr lang="nl-NL" sz="2400" b="1" i="1" u="sng" dirty="0" smtClean="0">
                <a:solidFill>
                  <a:srgbClr val="0070C0"/>
                </a:solidFill>
              </a:rPr>
              <a:t> </a:t>
            </a:r>
            <a:r>
              <a:rPr lang="nl-NL" sz="2400" b="1" i="1" u="sng" dirty="0" err="1" smtClean="0">
                <a:solidFill>
                  <a:srgbClr val="0070C0"/>
                </a:solidFill>
              </a:rPr>
              <a:t>your</a:t>
            </a:r>
            <a:r>
              <a:rPr lang="nl-NL" sz="2400" b="1" i="1" u="sng" dirty="0" smtClean="0">
                <a:solidFill>
                  <a:srgbClr val="0070C0"/>
                </a:solidFill>
              </a:rPr>
              <a:t> </a:t>
            </a:r>
            <a:r>
              <a:rPr lang="nl-NL" sz="2400" b="1" i="1" u="sng" dirty="0" err="1" smtClean="0">
                <a:solidFill>
                  <a:srgbClr val="0070C0"/>
                </a:solidFill>
              </a:rPr>
              <a:t>commander</a:t>
            </a:r>
            <a:r>
              <a:rPr lang="nl-NL" sz="2400" b="1" i="1" u="sng" dirty="0" smtClean="0">
                <a:solidFill>
                  <a:srgbClr val="0070C0"/>
                </a:solidFill>
              </a:rPr>
              <a:t> in the field</a:t>
            </a:r>
            <a:endParaRPr lang="nl-NL" sz="2400" b="1" i="1" u="sng" dirty="0">
              <a:solidFill>
                <a:srgbClr val="0070C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333220" y="1132115"/>
            <a:ext cx="1803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 err="1" smtClean="0">
                <a:solidFill>
                  <a:srgbClr val="FF0000"/>
                </a:solidFill>
              </a:rPr>
              <a:t>Why</a:t>
            </a:r>
            <a:r>
              <a:rPr lang="nl-NL" sz="4400" b="1" dirty="0" smtClean="0">
                <a:solidFill>
                  <a:srgbClr val="FF0000"/>
                </a:solidFill>
              </a:rPr>
              <a:t>?</a:t>
            </a:r>
            <a:endParaRPr lang="nl-NL" sz="2400" dirty="0"/>
          </a:p>
        </p:txBody>
      </p:sp>
      <p:sp>
        <p:nvSpPr>
          <p:cNvPr id="10" name="PIJL-OMLAAG 9"/>
          <p:cNvSpPr/>
          <p:nvPr/>
        </p:nvSpPr>
        <p:spPr>
          <a:xfrm>
            <a:off x="8794297" y="2119271"/>
            <a:ext cx="881743" cy="131717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spc="5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503926" y="3555905"/>
            <a:ext cx="34624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>
                <a:solidFill>
                  <a:srgbClr val="FF0000"/>
                </a:solidFill>
              </a:rPr>
              <a:t>PVB</a:t>
            </a:r>
          </a:p>
          <a:p>
            <a:pPr algn="ctr"/>
            <a:r>
              <a:rPr lang="nl-NL" sz="4000" b="1" dirty="0" smtClean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nl-NL" sz="4000" b="1" dirty="0" smtClean="0">
                <a:solidFill>
                  <a:srgbClr val="FF0000"/>
                </a:solidFill>
              </a:rPr>
              <a:t>Military </a:t>
            </a:r>
            <a:r>
              <a:rPr lang="nl-NL" sz="4000" b="1" dirty="0" err="1" smtClean="0">
                <a:solidFill>
                  <a:srgbClr val="FF0000"/>
                </a:solidFill>
              </a:rPr>
              <a:t>future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5121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 smtClean="0"/>
              <a:t>The basics:</a:t>
            </a:r>
            <a:endParaRPr lang="nl-NL" sz="54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err="1" smtClean="0"/>
              <a:t>Checking</a:t>
            </a:r>
            <a:r>
              <a:rPr lang="nl-NL" sz="2800" dirty="0" smtClean="0"/>
              <a:t> the radio 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err="1" smtClean="0"/>
              <a:t>Informing</a:t>
            </a:r>
            <a:r>
              <a:rPr lang="nl-NL" sz="2800" dirty="0" smtClean="0"/>
              <a:t> ‘’Romeo’’ of </a:t>
            </a:r>
            <a:r>
              <a:rPr lang="nl-NL" sz="2800" dirty="0" err="1" smtClean="0"/>
              <a:t>possible</a:t>
            </a:r>
            <a:r>
              <a:rPr lang="nl-NL" sz="2800" dirty="0" smtClean="0"/>
              <a:t> </a:t>
            </a:r>
            <a:r>
              <a:rPr lang="nl-NL" sz="2800" dirty="0" err="1" smtClean="0"/>
              <a:t>threats</a:t>
            </a:r>
            <a:endParaRPr lang="nl-NL" sz="2800" dirty="0"/>
          </a:p>
        </p:txBody>
      </p:sp>
      <p:pic>
        <p:nvPicPr>
          <p:cNvPr id="1026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03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6267" y="281663"/>
            <a:ext cx="7432676" cy="1307376"/>
          </a:xfrm>
        </p:spPr>
        <p:txBody>
          <a:bodyPr/>
          <a:lstStyle/>
          <a:p>
            <a:r>
              <a:rPr lang="nl-NL" b="1" dirty="0"/>
              <a:t>H</a:t>
            </a:r>
            <a:r>
              <a:rPr lang="nl-NL" b="1" dirty="0" smtClean="0"/>
              <a:t>ow do </a:t>
            </a:r>
            <a:r>
              <a:rPr lang="nl-NL" b="1" dirty="0" err="1" smtClean="0"/>
              <a:t>you</a:t>
            </a:r>
            <a:r>
              <a:rPr lang="nl-NL" b="1" dirty="0" smtClean="0"/>
              <a:t> check </a:t>
            </a:r>
            <a:r>
              <a:rPr lang="nl-NL" b="1" dirty="0" err="1" smtClean="0"/>
              <a:t>your</a:t>
            </a:r>
            <a:r>
              <a:rPr lang="nl-NL" b="1" dirty="0" smtClean="0"/>
              <a:t> radio’s / the radio net?</a:t>
            </a:r>
            <a:endParaRPr lang="nl-NL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3526971" y="1719034"/>
            <a:ext cx="4767943" cy="7336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Romeo: </a:t>
            </a:r>
            <a:r>
              <a:rPr lang="en-US" dirty="0"/>
              <a:t>Net </a:t>
            </a:r>
            <a:r>
              <a:rPr lang="en-US" dirty="0" smtClean="0"/>
              <a:t>here Romeo</a:t>
            </a:r>
            <a:r>
              <a:rPr lang="en-US" dirty="0"/>
              <a:t>, radio check over</a:t>
            </a:r>
            <a:r>
              <a:rPr lang="en-US" dirty="0" smtClean="0"/>
              <a:t>.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526971" y="5705689"/>
            <a:ext cx="3820886" cy="7336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Romeo: </a:t>
            </a:r>
            <a:r>
              <a:rPr lang="en-US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Net </a:t>
            </a:r>
            <a:r>
              <a:rPr lang="en-US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here</a:t>
            </a:r>
            <a:r>
              <a:rPr lang="en-US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Romeo, out</a:t>
            </a:r>
            <a:r>
              <a:rPr lang="en-US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IJL-LINKS 9"/>
          <p:cNvSpPr/>
          <p:nvPr/>
        </p:nvSpPr>
        <p:spPr>
          <a:xfrm>
            <a:off x="5161971" y="2357821"/>
            <a:ext cx="4943315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Alpha:  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</a:t>
            </a:r>
            <a:r>
              <a:rPr lang="en-US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here Alpha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IJL-LINKS 10"/>
          <p:cNvSpPr/>
          <p:nvPr/>
        </p:nvSpPr>
        <p:spPr>
          <a:xfrm>
            <a:off x="5157177" y="3160148"/>
            <a:ext cx="4955718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Bravo:  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</a:t>
            </a:r>
            <a:r>
              <a:rPr lang="en-US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here Bravo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PIJL-LINKS 11"/>
          <p:cNvSpPr/>
          <p:nvPr/>
        </p:nvSpPr>
        <p:spPr>
          <a:xfrm>
            <a:off x="5157177" y="3981096"/>
            <a:ext cx="4944620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Charlie: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</a:t>
            </a:r>
            <a:r>
              <a:rPr lang="en-US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here Charlie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IJL-LINKS 6"/>
          <p:cNvSpPr/>
          <p:nvPr/>
        </p:nvSpPr>
        <p:spPr>
          <a:xfrm>
            <a:off x="5146291" y="4799750"/>
            <a:ext cx="4955718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68630">
              <a:lnSpc>
                <a:spcPct val="107000"/>
              </a:lnSpc>
              <a:spcAft>
                <a:spcPts val="80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Delta:   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</a:t>
            </a:r>
            <a:r>
              <a:rPr lang="en-US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here Delta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roger over</a:t>
            </a:r>
            <a:r>
              <a:rPr lang="en-US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vak 13"/>
          <p:cNvSpPr txBox="1"/>
          <p:nvPr/>
        </p:nvSpPr>
        <p:spPr>
          <a:xfrm>
            <a:off x="1526267" y="3517649"/>
            <a:ext cx="2367686" cy="70788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000" b="1" dirty="0" smtClean="0">
                <a:solidFill>
                  <a:schemeClr val="bg1"/>
                </a:solidFill>
              </a:rPr>
              <a:t>ALWAYS ALPHABETICALLY</a:t>
            </a:r>
            <a:endParaRPr lang="nl-NL" sz="2000" b="1" dirty="0">
              <a:solidFill>
                <a:schemeClr val="bg1"/>
              </a:solidFill>
            </a:endParaRPr>
          </a:p>
        </p:txBody>
      </p:sp>
      <p:cxnSp>
        <p:nvCxnSpPr>
          <p:cNvPr id="16" name="Rechte verbindingslijn met pijl 15"/>
          <p:cNvCxnSpPr/>
          <p:nvPr/>
        </p:nvCxnSpPr>
        <p:spPr>
          <a:xfrm flipV="1">
            <a:off x="3526971" y="2840738"/>
            <a:ext cx="2383971" cy="825414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3791712" y="3517991"/>
            <a:ext cx="2119230" cy="227845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>
            <a:off x="3893953" y="4031520"/>
            <a:ext cx="2016989" cy="288797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>
            <a:off x="3673292" y="4175783"/>
            <a:ext cx="2142292" cy="966149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36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7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4332" y="385222"/>
            <a:ext cx="5426158" cy="1371600"/>
          </a:xfrm>
        </p:spPr>
        <p:txBody>
          <a:bodyPr/>
          <a:lstStyle/>
          <a:p>
            <a:r>
              <a:rPr lang="nl-NL" dirty="0" smtClean="0"/>
              <a:t>Report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commander</a:t>
            </a:r>
            <a:r>
              <a:rPr lang="nl-NL" dirty="0" smtClean="0"/>
              <a:t> </a:t>
            </a:r>
            <a:r>
              <a:rPr lang="nl-NL" dirty="0" err="1" smtClean="0"/>
              <a:t>using</a:t>
            </a:r>
            <a:r>
              <a:rPr lang="nl-NL" dirty="0" smtClean="0"/>
              <a:t> the </a:t>
            </a:r>
            <a:r>
              <a:rPr lang="nl-N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 W+H’’ </a:t>
            </a:r>
            <a:r>
              <a:rPr lang="nl-NL" dirty="0" smtClean="0"/>
              <a:t>model</a:t>
            </a:r>
            <a:endParaRPr lang="nl-NL" dirty="0"/>
          </a:p>
        </p:txBody>
      </p:sp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66565"/>
              </p:ext>
            </p:extLst>
          </p:nvPr>
        </p:nvGraphicFramePr>
        <p:xfrm>
          <a:off x="3714677" y="2219521"/>
          <a:ext cx="5990155" cy="329868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599015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5 x</a:t>
                      </a:r>
                      <a:r>
                        <a:rPr lang="nl-NL" sz="2400" baseline="0" dirty="0" smtClean="0"/>
                        <a:t> W</a:t>
                      </a:r>
                      <a:r>
                        <a:rPr lang="nl-NL" sz="2400" dirty="0" smtClean="0"/>
                        <a:t>+H</a:t>
                      </a:r>
                      <a:endParaRPr lang="nl-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</a:tr>
              <a:tr h="646921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 dirty="0" smtClean="0"/>
                    </a:p>
                    <a:p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hthoek 7"/>
          <p:cNvSpPr/>
          <p:nvPr/>
        </p:nvSpPr>
        <p:spPr>
          <a:xfrm>
            <a:off x="3755804" y="2723452"/>
            <a:ext cx="1819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/>
              <a:t>Who</a:t>
            </a:r>
            <a:r>
              <a:rPr lang="nl-NL" b="1" dirty="0" smtClean="0"/>
              <a:t> </a:t>
            </a:r>
            <a:r>
              <a:rPr lang="nl-NL" b="1" dirty="0"/>
              <a:t>= ‘</a:t>
            </a:r>
            <a:r>
              <a:rPr lang="nl-NL" dirty="0"/>
              <a:t>’call </a:t>
            </a:r>
            <a:r>
              <a:rPr lang="nl-NL" dirty="0" err="1"/>
              <a:t>sign</a:t>
            </a:r>
            <a:r>
              <a:rPr lang="nl-NL" dirty="0"/>
              <a:t>’’</a:t>
            </a:r>
          </a:p>
        </p:txBody>
      </p:sp>
      <p:sp>
        <p:nvSpPr>
          <p:cNvPr id="9" name="Rechthoek 8"/>
          <p:cNvSpPr/>
          <p:nvPr/>
        </p:nvSpPr>
        <p:spPr>
          <a:xfrm>
            <a:off x="3755804" y="313890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/>
              <a:t>= ‘</a:t>
            </a:r>
            <a:r>
              <a:rPr lang="nl-NL" dirty="0"/>
              <a:t>’hoofdgroep nummer’’ ‘’subgroep letter’’ ‘’grootte’’ ‘’vorm’’ ‘’kleur’’ ‘’opschrift’’</a:t>
            </a:r>
          </a:p>
        </p:txBody>
      </p:sp>
      <p:sp>
        <p:nvSpPr>
          <p:cNvPr id="10" name="Rechthoek 9"/>
          <p:cNvSpPr/>
          <p:nvPr/>
        </p:nvSpPr>
        <p:spPr>
          <a:xfrm>
            <a:off x="3755804" y="3877482"/>
            <a:ext cx="5976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/>
              <a:t>Where</a:t>
            </a:r>
            <a:r>
              <a:rPr lang="nl-NL" b="1" dirty="0" smtClean="0"/>
              <a:t> </a:t>
            </a:r>
            <a:r>
              <a:rPr lang="nl-NL" b="1" dirty="0"/>
              <a:t>= ‘</a:t>
            </a:r>
            <a:r>
              <a:rPr lang="nl-NL" dirty="0"/>
              <a:t>’coördinaat’’ OF zo duidelijk mogelijke beschrijving</a:t>
            </a:r>
            <a:r>
              <a:rPr lang="nl-NL" b="1" dirty="0"/>
              <a:t>.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3751744" y="4327981"/>
            <a:ext cx="2566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/>
              <a:t>When</a:t>
            </a:r>
            <a:r>
              <a:rPr lang="nl-NL" b="1" dirty="0" smtClean="0"/>
              <a:t> </a:t>
            </a:r>
            <a:r>
              <a:rPr lang="nl-NL" b="1" dirty="0"/>
              <a:t>= </a:t>
            </a:r>
            <a:r>
              <a:rPr lang="nl-NL" dirty="0"/>
              <a:t>datum-tijdgroep</a:t>
            </a:r>
          </a:p>
        </p:txBody>
      </p:sp>
      <p:sp>
        <p:nvSpPr>
          <p:cNvPr id="12" name="Rechthoek 11"/>
          <p:cNvSpPr/>
          <p:nvPr/>
        </p:nvSpPr>
        <p:spPr>
          <a:xfrm>
            <a:off x="3751744" y="4789369"/>
            <a:ext cx="546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/>
              <a:t>How </a:t>
            </a:r>
            <a:r>
              <a:rPr lang="nl-NL" b="1" dirty="0"/>
              <a:t>= </a:t>
            </a:r>
            <a:r>
              <a:rPr lang="nl-NL" dirty="0"/>
              <a:t>contactpersoon benaderingsroute en markering </a:t>
            </a:r>
          </a:p>
        </p:txBody>
      </p:sp>
    </p:spTree>
    <p:extLst>
      <p:ext uri="{BB962C8B-B14F-4D97-AF65-F5344CB8AC3E}">
        <p14:creationId xmlns:p14="http://schemas.microsoft.com/office/powerpoint/2010/main" val="99590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4332" y="385222"/>
            <a:ext cx="5426158" cy="1371600"/>
          </a:xfrm>
        </p:spPr>
        <p:txBody>
          <a:bodyPr/>
          <a:lstStyle/>
          <a:p>
            <a:r>
              <a:rPr lang="nl-NL" dirty="0" smtClean="0"/>
              <a:t>Report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commander</a:t>
            </a:r>
            <a:r>
              <a:rPr lang="nl-NL" dirty="0" smtClean="0"/>
              <a:t> </a:t>
            </a:r>
            <a:r>
              <a:rPr lang="nl-NL" dirty="0" err="1" smtClean="0"/>
              <a:t>using</a:t>
            </a:r>
            <a:r>
              <a:rPr lang="nl-NL" dirty="0" smtClean="0"/>
              <a:t> the </a:t>
            </a:r>
            <a:r>
              <a:rPr lang="nl-N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</a:t>
            </a:r>
            <a:r>
              <a:rPr lang="nl-NL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nl-N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W+H’’ </a:t>
            </a:r>
            <a:r>
              <a:rPr lang="nl-NL" dirty="0" smtClean="0"/>
              <a:t>model</a:t>
            </a:r>
            <a:endParaRPr lang="nl-NL" dirty="0"/>
          </a:p>
        </p:txBody>
      </p:sp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1593"/>
              </p:ext>
            </p:extLst>
          </p:nvPr>
        </p:nvGraphicFramePr>
        <p:xfrm>
          <a:off x="361877" y="1864631"/>
          <a:ext cx="10745034" cy="329868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5990155"/>
                <a:gridCol w="4754879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/>
                        <a:t>5 x</a:t>
                      </a:r>
                      <a:r>
                        <a:rPr lang="nl-NL" sz="2400" baseline="0" dirty="0" smtClean="0"/>
                        <a:t> W</a:t>
                      </a:r>
                      <a:r>
                        <a:rPr lang="nl-NL" sz="2400" dirty="0" smtClean="0"/>
                        <a:t>+H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 smtClean="0"/>
                        <a:t>Example</a:t>
                      </a:r>
                      <a:endParaRPr lang="nl-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</a:tr>
              <a:tr h="646921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sz="2400" dirty="0" smtClean="0"/>
                    </a:p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hthoek 7"/>
          <p:cNvSpPr/>
          <p:nvPr/>
        </p:nvSpPr>
        <p:spPr>
          <a:xfrm>
            <a:off x="366428" y="2345500"/>
            <a:ext cx="1819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/>
              <a:t>Who</a:t>
            </a:r>
            <a:r>
              <a:rPr lang="nl-NL" b="1" dirty="0" smtClean="0"/>
              <a:t> </a:t>
            </a:r>
            <a:r>
              <a:rPr lang="nl-NL" b="1" dirty="0"/>
              <a:t>= ‘</a:t>
            </a:r>
            <a:r>
              <a:rPr lang="nl-NL" dirty="0"/>
              <a:t>’call </a:t>
            </a:r>
            <a:r>
              <a:rPr lang="nl-NL" dirty="0" err="1"/>
              <a:t>sign</a:t>
            </a:r>
            <a:r>
              <a:rPr lang="nl-NL" dirty="0"/>
              <a:t>’’</a:t>
            </a:r>
          </a:p>
        </p:txBody>
      </p:sp>
      <p:sp>
        <p:nvSpPr>
          <p:cNvPr id="9" name="Rechthoek 8"/>
          <p:cNvSpPr/>
          <p:nvPr/>
        </p:nvSpPr>
        <p:spPr>
          <a:xfrm>
            <a:off x="366428" y="27609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 err="1" smtClean="0"/>
              <a:t>What</a:t>
            </a:r>
            <a:r>
              <a:rPr lang="nl-NL" b="1" dirty="0" smtClean="0"/>
              <a:t> </a:t>
            </a:r>
            <a:r>
              <a:rPr lang="nl-NL" b="1" dirty="0"/>
              <a:t>= ‘</a:t>
            </a:r>
            <a:r>
              <a:rPr lang="nl-NL" dirty="0"/>
              <a:t>’hoofdgroep nummer’’ ‘’subgroep letter’’ ‘’grootte’’ ‘’vorm’’ ‘’kleur’’ ‘’opschrift’’</a:t>
            </a:r>
          </a:p>
        </p:txBody>
      </p:sp>
      <p:sp>
        <p:nvSpPr>
          <p:cNvPr id="10" name="Rechthoek 9"/>
          <p:cNvSpPr/>
          <p:nvPr/>
        </p:nvSpPr>
        <p:spPr>
          <a:xfrm>
            <a:off x="366428" y="3499530"/>
            <a:ext cx="5976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/>
              <a:t>Where</a:t>
            </a:r>
            <a:r>
              <a:rPr lang="nl-NL" b="1" dirty="0" smtClean="0"/>
              <a:t> </a:t>
            </a:r>
            <a:r>
              <a:rPr lang="nl-NL" b="1" dirty="0"/>
              <a:t>= ‘</a:t>
            </a:r>
            <a:r>
              <a:rPr lang="nl-NL" dirty="0"/>
              <a:t>’coördinaat’’ OF zo duidelijk mogelijke beschrijving</a:t>
            </a:r>
            <a:r>
              <a:rPr lang="nl-NL" b="1" dirty="0"/>
              <a:t>.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362368" y="3950029"/>
            <a:ext cx="2566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 smtClean="0"/>
              <a:t>When</a:t>
            </a:r>
            <a:r>
              <a:rPr lang="nl-NL" b="1" dirty="0" smtClean="0"/>
              <a:t> </a:t>
            </a:r>
            <a:r>
              <a:rPr lang="nl-NL" b="1" dirty="0"/>
              <a:t>= </a:t>
            </a:r>
            <a:r>
              <a:rPr lang="nl-NL" dirty="0"/>
              <a:t>datum-tijdgroep</a:t>
            </a:r>
          </a:p>
        </p:txBody>
      </p:sp>
      <p:sp>
        <p:nvSpPr>
          <p:cNvPr id="14" name="Rechthoek 13"/>
          <p:cNvSpPr/>
          <p:nvPr/>
        </p:nvSpPr>
        <p:spPr>
          <a:xfrm>
            <a:off x="6343257" y="2345500"/>
            <a:ext cx="4697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Romeo,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Alpha, urgent message over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362368" y="4411417"/>
            <a:ext cx="546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/>
              <a:t>How </a:t>
            </a:r>
            <a:r>
              <a:rPr lang="nl-NL" b="1" dirty="0"/>
              <a:t>= </a:t>
            </a:r>
            <a:r>
              <a:rPr lang="nl-NL" dirty="0"/>
              <a:t>contactpersoon benaderingsroute en markering </a:t>
            </a:r>
          </a:p>
        </p:txBody>
      </p:sp>
      <p:sp>
        <p:nvSpPr>
          <p:cNvPr id="17" name="Rechthoek 16"/>
          <p:cNvSpPr/>
          <p:nvPr/>
        </p:nvSpPr>
        <p:spPr>
          <a:xfrm>
            <a:off x="6343257" y="3453833"/>
            <a:ext cx="3692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Location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31U GT 03802580 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6343257" y="3901941"/>
            <a:ext cx="3011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Alpha: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270900ANOV15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343257" y="4350049"/>
            <a:ext cx="464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Alpha: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location, Approach from south, </a:t>
            </a:r>
            <a:endParaRPr lang="en-US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marked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red-white ribbon.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6392490" y="27609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i="1" dirty="0">
                <a:solidFill>
                  <a:schemeClr val="dk1"/>
                </a:solidFill>
              </a:rPr>
              <a:t>Here Alpha, Anti – tank mine, 4F, </a:t>
            </a:r>
            <a:endParaRPr lang="en-US" i="1" dirty="0" smtClean="0">
              <a:solidFill>
                <a:schemeClr val="dk1"/>
              </a:solidFill>
            </a:endParaRPr>
          </a:p>
          <a:p>
            <a:r>
              <a:rPr lang="en-US" i="1" dirty="0" smtClean="0">
                <a:solidFill>
                  <a:schemeClr val="dk1"/>
                </a:solidFill>
              </a:rPr>
              <a:t>40 </a:t>
            </a:r>
            <a:r>
              <a:rPr lang="en-US" i="1" dirty="0">
                <a:solidFill>
                  <a:schemeClr val="dk1"/>
                </a:solidFill>
              </a:rPr>
              <a:t>centimeters, green, no markings.</a:t>
            </a:r>
            <a:endParaRPr lang="nl-NL" sz="2400" dirty="0"/>
          </a:p>
        </p:txBody>
      </p:sp>
      <p:pic>
        <p:nvPicPr>
          <p:cNvPr id="22" name="Afbeelding 21" descr="http://img3.wikia.nocookie.net/__cb20090607234550/crysis/images/9/9a/Mine_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858" y="5075156"/>
            <a:ext cx="3068174" cy="1782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1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2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afbeelding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7" b="6157"/>
          <a:stretch>
            <a:fillRect/>
          </a:stretch>
        </p:blipFill>
        <p:spPr>
          <a:xfrm>
            <a:off x="2492828" y="767350"/>
            <a:ext cx="8376603" cy="5157962"/>
          </a:xfrm>
        </p:spPr>
      </p:pic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4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2514600"/>
            <a:ext cx="7022592" cy="1371600"/>
          </a:xfrm>
        </p:spPr>
        <p:txBody>
          <a:bodyPr>
            <a:noAutofit/>
          </a:bodyPr>
          <a:lstStyle/>
          <a:p>
            <a:r>
              <a:rPr lang="nl-NL" sz="8800" b="1" i="1" dirty="0" smtClean="0">
                <a:latin typeface="Stencil" panose="040409050D0802020404" pitchFamily="82" charset="0"/>
              </a:rPr>
              <a:t>YOUR TURN</a:t>
            </a:r>
            <a:endParaRPr lang="nl-NL" sz="8800" b="1" i="1" dirty="0">
              <a:latin typeface="Stencil" panose="040409050D0802020404" pitchFamily="82" charset="0"/>
            </a:endParaRPr>
          </a:p>
        </p:txBody>
      </p:sp>
      <p:pic>
        <p:nvPicPr>
          <p:cNvPr id="6" name="Tijdelijke aanduiding voor afbeelding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" r="514"/>
          <a:stretch>
            <a:fillRect/>
          </a:stretch>
        </p:blipFill>
        <p:spPr/>
      </p:pic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5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6972" y="657895"/>
            <a:ext cx="5426158" cy="1371600"/>
          </a:xfrm>
        </p:spPr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</a:t>
            </a:r>
            <a:r>
              <a:rPr lang="nl-NL" dirty="0" err="1" smtClean="0"/>
              <a:t>if</a:t>
            </a:r>
            <a:r>
              <a:rPr lang="nl-NL" dirty="0" smtClean="0"/>
              <a:t> we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find</a:t>
            </a:r>
            <a:r>
              <a:rPr lang="nl-NL" dirty="0" smtClean="0"/>
              <a:t> </a:t>
            </a:r>
            <a:r>
              <a:rPr lang="nl-NL" b="1" dirty="0" err="1" smtClean="0"/>
              <a:t>this</a:t>
            </a:r>
            <a:r>
              <a:rPr lang="nl-NL" b="1" dirty="0" smtClean="0"/>
              <a:t> object </a:t>
            </a:r>
            <a:r>
              <a:rPr lang="nl-NL" dirty="0" smtClean="0"/>
              <a:t>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school’s</a:t>
            </a:r>
            <a:r>
              <a:rPr lang="nl-NL" dirty="0" smtClean="0"/>
              <a:t> parking lot?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www.awm.gov.au/images/collection/items/ACCNUM_SCREEN/RELAWM409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045" y="2868767"/>
            <a:ext cx="7736525" cy="270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775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267</TotalTime>
  <Words>335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Stencil</vt:lpstr>
      <vt:lpstr>Times New Roman</vt:lpstr>
      <vt:lpstr>Parallax</vt:lpstr>
      <vt:lpstr>VeVa GROP  Praktijkoefendagen (POD)</vt:lpstr>
      <vt:lpstr>Today’s lesson will be about radio communications</vt:lpstr>
      <vt:lpstr>The basics:</vt:lpstr>
      <vt:lpstr>How do you check your radio’s / the radio net?</vt:lpstr>
      <vt:lpstr>Report to your commander using the ‘’ W+H’’ model</vt:lpstr>
      <vt:lpstr>Report to your commander using the ‘’4  W+H’’ model</vt:lpstr>
      <vt:lpstr>PowerPoint Presentation</vt:lpstr>
      <vt:lpstr>YOUR TURN</vt:lpstr>
      <vt:lpstr>What if we would find this object in the school’s parking lot?</vt:lpstr>
      <vt:lpstr>What if we would find this in this classroom?</vt:lpstr>
      <vt:lpstr>What if we would find this at the reception?</vt:lpstr>
      <vt:lpstr>PowerPoint Presentation</vt:lpstr>
    </vt:vector>
  </TitlesOfParts>
  <Company>ROC Nijmegen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VeVa GROP - Praktijkoefendagen</dc:title>
  <dc:creator>Niels Lamers</dc:creator>
  <cp:lastModifiedBy>niels lamers</cp:lastModifiedBy>
  <cp:revision>20</cp:revision>
  <dcterms:created xsi:type="dcterms:W3CDTF">2014-11-14T10:21:28Z</dcterms:created>
  <dcterms:modified xsi:type="dcterms:W3CDTF">2016-05-29T15:51:07Z</dcterms:modified>
</cp:coreProperties>
</file>